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908D92-F1C0-443E-ADB6-62B9D46B80BF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03275F-2E45-4832-8F4C-F027F2EA68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obni.zios.mpn.gov.r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8200"/>
            <a:ext cx="7696200" cy="20034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</a:rPr>
              <a:t>ПРОБНИ И ЗАВРШНИ ИСПИТ 2020.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629400" cy="2514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УПУТСТВО ЗА УЧЕНИКЕ И </a:t>
            </a:r>
            <a:r>
              <a:rPr lang="en-US" b="1" dirty="0" smtClean="0">
                <a:solidFill>
                  <a:schemeClr val="tx1"/>
                </a:solidFill>
              </a:rPr>
              <a:t>РОДИТЕЉЕ</a:t>
            </a:r>
            <a:endParaRPr lang="sr-Cyrl-RS" b="1" dirty="0" smtClean="0">
              <a:solidFill>
                <a:schemeClr val="tx1"/>
              </a:solidFill>
            </a:endParaRPr>
          </a:p>
          <a:p>
            <a:r>
              <a:rPr lang="sr-Cyrl-RS" b="1" i="1" dirty="0" smtClean="0">
                <a:solidFill>
                  <a:schemeClr val="tx1"/>
                </a:solidFill>
              </a:rPr>
              <a:t>Педагог; Мићаловић Бојана,</a:t>
            </a:r>
          </a:p>
          <a:p>
            <a:r>
              <a:rPr lang="sr-Cyrl-RS" b="1" dirty="0" smtClean="0">
                <a:solidFill>
                  <a:schemeClr val="tx1"/>
                </a:solidFill>
              </a:rPr>
              <a:t>Материјал преузет из Стручног упутства за спровођење Пробног и Завршног испита 2020.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0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Препоручљиво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ученици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одговоре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прво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пишу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графитном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оловком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што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није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обавезно</a:t>
            </a:r>
            <a:r>
              <a:rPr lang="en-US" b="1" dirty="0">
                <a:solidFill>
                  <a:schemeClr val="tx1"/>
                </a:solidFill>
              </a:rPr>
              <a:t>), а </a:t>
            </a:r>
            <a:r>
              <a:rPr lang="en-US" b="1" dirty="0" err="1">
                <a:solidFill>
                  <a:schemeClr val="tx1"/>
                </a:solidFill>
              </a:rPr>
              <a:t>тек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крају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плавом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хемијском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оловком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Ово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важно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јер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одговори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написани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графитном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оловком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као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преправљани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одговори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написани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хемијском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оловком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неће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признавати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бодовању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Тзв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хемијска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оловка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пиши-бриши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има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мастило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које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нестабилно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загревању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што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дешава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приликом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скенирања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тестова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прегледање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па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њихова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употреба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није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дозвољена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завршном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испиту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није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дозвољено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коришћење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мобилних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телефона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калкулатора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бележака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папира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нити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других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материјала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који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спадају</a:t>
            </a:r>
            <a:r>
              <a:rPr lang="en-US" b="1" dirty="0">
                <a:solidFill>
                  <a:schemeClr val="tx1"/>
                </a:solidFill>
              </a:rPr>
              <a:t> у </a:t>
            </a:r>
            <a:r>
              <a:rPr lang="en-US" b="1" dirty="0" err="1">
                <a:solidFill>
                  <a:schemeClr val="tx1"/>
                </a:solidFill>
              </a:rPr>
              <a:t>прописан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прибор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испит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Ученици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дужни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предвиђено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место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испред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учионице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одложе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своје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торбе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искључене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мобилне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телефоне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калкулаторе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друга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техничка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помагала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пернице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белешке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папире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храну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сл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осим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воде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освежавајућег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напитка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b="1" dirty="0" smtClean="0"/>
              <a:t/>
            </a:r>
            <a:br>
              <a:rPr lang="sr-Cyrl-RS" b="1" dirty="0" smtClean="0"/>
            </a:b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Опште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напомене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791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није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дозвољено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преписивање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разговор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међу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ученицима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ометање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других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ће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бити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удаљени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уколико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поштују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прописану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процедуру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испиту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упутства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стране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дежурних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наставника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који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буде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удаљен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добиће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нула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тесту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који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удаљен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следећем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року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може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полаже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кога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удаљен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Ученицима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није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дозвољено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напуштају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просторију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којој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полаже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</a:t>
            </a:r>
            <a:r>
              <a:rPr lang="en-US" dirty="0">
                <a:solidFill>
                  <a:schemeClr val="tx1"/>
                </a:solidFill>
              </a:rPr>
              <a:t> 9.45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 и у </a:t>
            </a:r>
            <a:r>
              <a:rPr lang="en-US" dirty="0" err="1">
                <a:solidFill>
                  <a:schemeClr val="tx1"/>
                </a:solidFill>
              </a:rPr>
              <a:t>периоду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</a:t>
            </a:r>
            <a:r>
              <a:rPr lang="en-US" dirty="0">
                <a:solidFill>
                  <a:schemeClr val="tx1"/>
                </a:solidFill>
              </a:rPr>
              <a:t> 10.45 </a:t>
            </a:r>
            <a:r>
              <a:rPr lang="en-US" dirty="0" err="1">
                <a:solidFill>
                  <a:schemeClr val="tx1"/>
                </a:solidFill>
              </a:rPr>
              <a:t>до</a:t>
            </a:r>
            <a:r>
              <a:rPr lang="en-US" dirty="0">
                <a:solidFill>
                  <a:schemeClr val="tx1"/>
                </a:solidFill>
              </a:rPr>
              <a:t> 11.00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Када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израду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треба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позову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дежурног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наставника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подизањем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руке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после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напусте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простор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тако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ремете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рад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других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8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943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После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објављивања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привремених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резултата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имају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право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увида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свој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заједно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родитељем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односно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другим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законским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заступником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право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приговора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првостепеној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комисији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приговоре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уколико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сматрају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оштећени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Приликом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провере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резултата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појединачним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тестовима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треба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имају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јасну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прецизну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информацију</a:t>
            </a:r>
            <a:r>
              <a:rPr lang="en-US" dirty="0">
                <a:solidFill>
                  <a:schemeClr val="tx1"/>
                </a:solidFill>
              </a:rPr>
              <a:t> о </a:t>
            </a:r>
            <a:r>
              <a:rPr lang="en-US" dirty="0" err="1">
                <a:solidFill>
                  <a:schemeClr val="tx1"/>
                </a:solidFill>
              </a:rPr>
              <a:t>начину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приказивања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резултата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тестовима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начину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бодовања</a:t>
            </a:r>
            <a:r>
              <a:rPr lang="en-US" dirty="0">
                <a:solidFill>
                  <a:schemeClr val="tx1"/>
                </a:solidFill>
              </a:rPr>
              <a:t>.  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основу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Правилника</a:t>
            </a:r>
            <a:r>
              <a:rPr lang="en-US" dirty="0">
                <a:solidFill>
                  <a:schemeClr val="tx1"/>
                </a:solidFill>
              </a:rPr>
              <a:t> о </a:t>
            </a:r>
            <a:r>
              <a:rPr lang="en-US" dirty="0" err="1">
                <a:solidFill>
                  <a:schemeClr val="tx1"/>
                </a:solidFill>
              </a:rPr>
              <a:t>измени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Правилника</a:t>
            </a:r>
            <a:r>
              <a:rPr lang="en-US" dirty="0">
                <a:solidFill>
                  <a:schemeClr val="tx1"/>
                </a:solidFill>
              </a:rPr>
              <a:t> о </a:t>
            </a:r>
            <a:r>
              <a:rPr lang="en-US" dirty="0" err="1">
                <a:solidFill>
                  <a:schemeClr val="tx1"/>
                </a:solidFill>
              </a:rPr>
              <a:t>програму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испита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основном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образовању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васпитању</a:t>
            </a:r>
            <a:r>
              <a:rPr lang="en-US" dirty="0">
                <a:solidFill>
                  <a:schemeClr val="tx1"/>
                </a:solidFill>
              </a:rPr>
              <a:t> („</a:t>
            </a:r>
            <a:r>
              <a:rPr lang="en-US" dirty="0" err="1">
                <a:solidFill>
                  <a:schemeClr val="tx1"/>
                </a:solidFill>
              </a:rPr>
              <a:t>Службени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гласник</a:t>
            </a:r>
            <a:r>
              <a:rPr lang="en-US" dirty="0">
                <a:solidFill>
                  <a:schemeClr val="tx1"/>
                </a:solidFill>
              </a:rPr>
              <a:t> РС ─ </a:t>
            </a:r>
            <a:r>
              <a:rPr lang="en-US" dirty="0" err="1">
                <a:solidFill>
                  <a:schemeClr val="tx1"/>
                </a:solidFill>
              </a:rPr>
              <a:t>Просветни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гласник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 err="1">
                <a:solidFill>
                  <a:schemeClr val="tx1"/>
                </a:solidFill>
              </a:rPr>
              <a:t>број</a:t>
            </a:r>
            <a:r>
              <a:rPr lang="en-US" dirty="0">
                <a:solidFill>
                  <a:schemeClr val="tx1"/>
                </a:solidFill>
              </a:rPr>
              <a:t> 2/18) у </a:t>
            </a:r>
            <a:r>
              <a:rPr lang="en-US" dirty="0" err="1">
                <a:solidFill>
                  <a:schemeClr val="tx1"/>
                </a:solidFill>
              </a:rPr>
              <a:t>коме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утврђен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удео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појединачних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тестова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укупом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броју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испиту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који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износи</a:t>
            </a:r>
            <a:r>
              <a:rPr lang="en-US" dirty="0">
                <a:solidFill>
                  <a:schemeClr val="tx1"/>
                </a:solidFill>
              </a:rPr>
              <a:t> 40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може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оствари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српског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односно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матерњег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језика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највише</a:t>
            </a:r>
            <a:r>
              <a:rPr lang="en-US" dirty="0">
                <a:solidFill>
                  <a:schemeClr val="tx1"/>
                </a:solidFill>
              </a:rPr>
              <a:t> 13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математике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највише</a:t>
            </a:r>
            <a:r>
              <a:rPr lang="en-US" dirty="0">
                <a:solidFill>
                  <a:schemeClr val="tx1"/>
                </a:solidFill>
              </a:rPr>
              <a:t> 13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комбинованом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највише</a:t>
            </a:r>
            <a:r>
              <a:rPr lang="en-US" dirty="0">
                <a:solidFill>
                  <a:schemeClr val="tx1"/>
                </a:solidFill>
              </a:rPr>
              <a:t> 14 </a:t>
            </a:r>
            <a:r>
              <a:rPr lang="en-US" dirty="0" err="1">
                <a:solidFill>
                  <a:schemeClr val="tx1"/>
                </a:solidFill>
              </a:rPr>
              <a:t>бодова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fontAlgn="base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сваком</a:t>
            </a:r>
            <a:r>
              <a:rPr lang="en-US" dirty="0"/>
              <a:t> </a:t>
            </a:r>
            <a:r>
              <a:rPr lang="en-US" dirty="0" err="1"/>
              <a:t>појединачном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решава</a:t>
            </a:r>
            <a:r>
              <a:rPr lang="en-US" dirty="0"/>
              <a:t> 20 </a:t>
            </a:r>
            <a:r>
              <a:rPr lang="en-US" dirty="0" err="1"/>
              <a:t>задатака</a:t>
            </a:r>
            <a:r>
              <a:rPr lang="en-US" dirty="0"/>
              <a:t>,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максималан</a:t>
            </a:r>
            <a:r>
              <a:rPr lang="en-US" dirty="0"/>
              <a:t>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20. </a:t>
            </a:r>
            <a:r>
              <a:rPr lang="en-US" dirty="0" err="1"/>
              <a:t>Ради</a:t>
            </a:r>
            <a:r>
              <a:rPr lang="en-US" dirty="0"/>
              <a:t> </a:t>
            </a:r>
            <a:r>
              <a:rPr lang="en-US" dirty="0" err="1"/>
              <a:t>прецизног</a:t>
            </a:r>
            <a:r>
              <a:rPr lang="en-US" dirty="0"/>
              <a:t> </a:t>
            </a:r>
            <a:r>
              <a:rPr lang="en-US" dirty="0" err="1"/>
              <a:t>увида</a:t>
            </a:r>
            <a:r>
              <a:rPr lang="en-US" dirty="0"/>
              <a:t> у </a:t>
            </a:r>
            <a:r>
              <a:rPr lang="en-US" dirty="0" err="1"/>
              <a:t>постигнућа</a:t>
            </a:r>
            <a:r>
              <a:rPr lang="en-US" dirty="0"/>
              <a:t> </a:t>
            </a:r>
            <a:r>
              <a:rPr lang="en-US" dirty="0" err="1"/>
              <a:t>током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крају</a:t>
            </a:r>
            <a:r>
              <a:rPr lang="en-US" dirty="0"/>
              <a:t> </a:t>
            </a:r>
            <a:r>
              <a:rPr lang="en-US" dirty="0" err="1"/>
              <a:t>испита</a:t>
            </a:r>
            <a:r>
              <a:rPr lang="en-US" dirty="0"/>
              <a:t>, </a:t>
            </a:r>
            <a:r>
              <a:rPr lang="en-US" dirty="0" err="1"/>
              <a:t>сваки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имати</a:t>
            </a:r>
            <a:r>
              <a:rPr lang="en-US" dirty="0"/>
              <a:t> </a:t>
            </a:r>
            <a:r>
              <a:rPr lang="en-US" dirty="0" err="1"/>
              <a:t>увид</a:t>
            </a:r>
            <a:r>
              <a:rPr lang="en-US" dirty="0"/>
              <a:t> у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податка</a:t>
            </a:r>
            <a:r>
              <a:rPr lang="en-US" dirty="0"/>
              <a:t> –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и </a:t>
            </a:r>
            <a:r>
              <a:rPr lang="en-US" dirty="0" err="1"/>
              <a:t>број</a:t>
            </a:r>
            <a:r>
              <a:rPr lang="en-US" dirty="0"/>
              <a:t> </a:t>
            </a:r>
            <a:r>
              <a:rPr lang="en-US" dirty="0" err="1"/>
              <a:t>бодова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упис</a:t>
            </a:r>
            <a:r>
              <a:rPr lang="en-US" dirty="0"/>
              <a:t>,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прерачунат</a:t>
            </a:r>
            <a:r>
              <a:rPr lang="en-US" dirty="0"/>
              <a:t>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постигнут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Бодови</a:t>
            </a:r>
            <a:r>
              <a:rPr lang="en-US" dirty="0"/>
              <a:t> </a:t>
            </a:r>
            <a:r>
              <a:rPr lang="en-US" dirty="0" err="1"/>
              <a:t>које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остварио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упис</a:t>
            </a:r>
            <a:r>
              <a:rPr lang="en-US" dirty="0"/>
              <a:t> у </a:t>
            </a:r>
            <a:r>
              <a:rPr lang="en-US" dirty="0" err="1"/>
              <a:t>жељену</a:t>
            </a:r>
            <a:r>
              <a:rPr lang="en-US" dirty="0"/>
              <a:t> </a:t>
            </a:r>
            <a:r>
              <a:rPr lang="en-US" dirty="0" err="1"/>
              <a:t>средњу</a:t>
            </a:r>
            <a:r>
              <a:rPr lang="en-US" dirty="0"/>
              <a:t> </a:t>
            </a:r>
            <a:r>
              <a:rPr lang="en-US" dirty="0" err="1"/>
              <a:t>школу</a:t>
            </a:r>
            <a:r>
              <a:rPr lang="en-US" dirty="0"/>
              <a:t> </a:t>
            </a:r>
            <a:r>
              <a:rPr lang="en-US" dirty="0" err="1"/>
              <a:t>израчунавају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тако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постигнут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српског</a:t>
            </a:r>
            <a:r>
              <a:rPr lang="en-US" dirty="0"/>
              <a:t> (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матерњег</a:t>
            </a:r>
            <a:r>
              <a:rPr lang="en-US" dirty="0"/>
              <a:t>) </a:t>
            </a:r>
            <a:r>
              <a:rPr lang="en-US" dirty="0" err="1"/>
              <a:t>језика</a:t>
            </a:r>
            <a:r>
              <a:rPr lang="en-US" dirty="0"/>
              <a:t> и </a:t>
            </a:r>
            <a:r>
              <a:rPr lang="en-US" dirty="0" err="1"/>
              <a:t>математике</a:t>
            </a:r>
            <a:r>
              <a:rPr lang="en-US" dirty="0"/>
              <a:t> </a:t>
            </a:r>
            <a:r>
              <a:rPr lang="en-US" dirty="0" err="1"/>
              <a:t>множи</a:t>
            </a:r>
            <a:r>
              <a:rPr lang="en-US" dirty="0"/>
              <a:t> </a:t>
            </a:r>
            <a:r>
              <a:rPr lang="en-US" dirty="0" err="1"/>
              <a:t>коефицијентом</a:t>
            </a:r>
            <a:r>
              <a:rPr lang="en-US" dirty="0"/>
              <a:t> 0,65, а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постигнут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комбинованом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множи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коефицијентом</a:t>
            </a:r>
            <a:r>
              <a:rPr lang="en-US" dirty="0"/>
              <a:t> </a:t>
            </a:r>
            <a:r>
              <a:rPr lang="sr-Cyrl-RS" dirty="0" smtClean="0"/>
              <a:t> </a:t>
            </a:r>
            <a:r>
              <a:rPr lang="en-US" dirty="0" smtClean="0"/>
              <a:t>0,7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53400" cy="55927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dirty="0" err="1"/>
              <a:t>Формула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израчунавање</a:t>
            </a:r>
            <a:r>
              <a:rPr lang="en-US" dirty="0"/>
              <a:t> </a:t>
            </a:r>
            <a:r>
              <a:rPr lang="en-US" dirty="0" err="1"/>
              <a:t>броја</a:t>
            </a:r>
            <a:r>
              <a:rPr lang="en-US" dirty="0"/>
              <a:t> </a:t>
            </a:r>
            <a:r>
              <a:rPr lang="en-US" dirty="0" err="1"/>
              <a:t>бодова</a:t>
            </a:r>
            <a:r>
              <a:rPr lang="en-US" dirty="0"/>
              <a:t> </a:t>
            </a:r>
            <a:r>
              <a:rPr lang="en-US" dirty="0" err="1"/>
              <a:t>које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основу</a:t>
            </a:r>
            <a:r>
              <a:rPr lang="en-US" dirty="0"/>
              <a:t> </a:t>
            </a:r>
            <a:r>
              <a:rPr lang="en-US" dirty="0" err="1"/>
              <a:t>општег</a:t>
            </a:r>
            <a:r>
              <a:rPr lang="en-US" dirty="0"/>
              <a:t> </a:t>
            </a:r>
            <a:r>
              <a:rPr lang="en-US" dirty="0" err="1"/>
              <a:t>успеха</a:t>
            </a:r>
            <a:r>
              <a:rPr lang="en-US" dirty="0"/>
              <a:t> и </a:t>
            </a:r>
            <a:r>
              <a:rPr lang="en-US" dirty="0" err="1" smtClean="0"/>
              <a:t>резултата</a:t>
            </a:r>
            <a:r>
              <a:rPr lang="en-US" dirty="0" smtClean="0"/>
              <a:t> </a:t>
            </a:r>
            <a:r>
              <a:rPr lang="en-US" dirty="0" err="1"/>
              <a:t>постигнутих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завршном</a:t>
            </a:r>
            <a:r>
              <a:rPr lang="en-US" dirty="0"/>
              <a:t> </a:t>
            </a:r>
            <a:r>
              <a:rPr lang="en-US" dirty="0" err="1"/>
              <a:t>испиту</a:t>
            </a:r>
            <a:r>
              <a:rPr lang="en-US" dirty="0"/>
              <a:t>: </a:t>
            </a:r>
            <a:endParaRPr lang="sr-Cyrl-RS" dirty="0" smtClean="0"/>
          </a:p>
          <a:p>
            <a:pPr lvl="0" fontAlgn="base"/>
            <a:r>
              <a:rPr lang="en-US" b="1" dirty="0" err="1"/>
              <a:t>Укупан</a:t>
            </a:r>
            <a:r>
              <a:rPr lang="en-US" b="1" dirty="0"/>
              <a:t> </a:t>
            </a:r>
            <a:r>
              <a:rPr lang="en-US" b="1" dirty="0" err="1"/>
              <a:t>број</a:t>
            </a:r>
            <a:r>
              <a:rPr lang="en-US" b="1" dirty="0"/>
              <a:t> </a:t>
            </a:r>
            <a:r>
              <a:rPr lang="en-US" b="1" dirty="0" err="1"/>
              <a:t>бодова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упис</a:t>
            </a:r>
            <a:r>
              <a:rPr lang="en-US" b="1" dirty="0"/>
              <a:t> = (VI + VII + VIII) ∙ 4 + 0,65 ∙ СЈ + 0,65 ∙ МА + 0,7 ∙ КТ </a:t>
            </a:r>
          </a:p>
          <a:p>
            <a:pPr marL="0" lvl="0" indent="0" fontAlgn="base">
              <a:buNone/>
            </a:pPr>
            <a:r>
              <a:rPr lang="en-US" dirty="0"/>
              <a:t>VI – </a:t>
            </a:r>
            <a:r>
              <a:rPr lang="en-US" dirty="0" err="1"/>
              <a:t>општи</a:t>
            </a:r>
            <a:r>
              <a:rPr lang="en-US" dirty="0"/>
              <a:t> </a:t>
            </a:r>
            <a:r>
              <a:rPr lang="en-US" dirty="0" err="1"/>
              <a:t>успех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крају</a:t>
            </a:r>
            <a:r>
              <a:rPr lang="en-US" dirty="0"/>
              <a:t> VI </a:t>
            </a:r>
            <a:r>
              <a:rPr lang="en-US" dirty="0" err="1" smtClean="0"/>
              <a:t>разреда</a:t>
            </a:r>
            <a:endParaRPr lang="sr-Cyrl-RS" dirty="0"/>
          </a:p>
          <a:p>
            <a:pPr marL="0" lvl="0" indent="0" fontAlgn="base">
              <a:buNone/>
            </a:pPr>
            <a:r>
              <a:rPr lang="en-US" dirty="0" smtClean="0"/>
              <a:t>VII </a:t>
            </a:r>
            <a:r>
              <a:rPr lang="en-US" dirty="0"/>
              <a:t>– </a:t>
            </a:r>
            <a:r>
              <a:rPr lang="en-US" dirty="0" err="1"/>
              <a:t>општи</a:t>
            </a:r>
            <a:r>
              <a:rPr lang="en-US" dirty="0"/>
              <a:t> </a:t>
            </a:r>
            <a:r>
              <a:rPr lang="en-US" dirty="0" err="1"/>
              <a:t>успех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крају</a:t>
            </a:r>
            <a:r>
              <a:rPr lang="en-US" dirty="0"/>
              <a:t> VII </a:t>
            </a:r>
            <a:r>
              <a:rPr lang="en-US" dirty="0" err="1"/>
              <a:t>разреда</a:t>
            </a:r>
            <a:r>
              <a:rPr lang="en-US" dirty="0"/>
              <a:t> </a:t>
            </a:r>
          </a:p>
          <a:p>
            <a:pPr marL="0" lvl="0" indent="0" fontAlgn="base">
              <a:buNone/>
            </a:pPr>
            <a:r>
              <a:rPr lang="en-US" dirty="0"/>
              <a:t>VIII – </a:t>
            </a:r>
            <a:r>
              <a:rPr lang="en-US" dirty="0" err="1"/>
              <a:t>општи</a:t>
            </a:r>
            <a:r>
              <a:rPr lang="en-US" dirty="0"/>
              <a:t> </a:t>
            </a:r>
            <a:r>
              <a:rPr lang="en-US" dirty="0" err="1"/>
              <a:t>успех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крају</a:t>
            </a:r>
            <a:r>
              <a:rPr lang="en-US" dirty="0"/>
              <a:t> VIII </a:t>
            </a:r>
            <a:r>
              <a:rPr lang="en-US" dirty="0" err="1"/>
              <a:t>разреда</a:t>
            </a:r>
            <a:r>
              <a:rPr lang="en-US" dirty="0"/>
              <a:t> </a:t>
            </a:r>
          </a:p>
          <a:p>
            <a:pPr marL="0" lvl="0" indent="0" fontAlgn="base">
              <a:buNone/>
            </a:pPr>
            <a:r>
              <a:rPr lang="en-US" dirty="0"/>
              <a:t>СЈ –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српског</a:t>
            </a:r>
            <a:r>
              <a:rPr lang="en-US" dirty="0"/>
              <a:t> / </a:t>
            </a:r>
            <a:r>
              <a:rPr lang="en-US" dirty="0" err="1"/>
              <a:t>матерњег</a:t>
            </a:r>
            <a:r>
              <a:rPr lang="en-US" dirty="0"/>
              <a:t> </a:t>
            </a:r>
            <a:r>
              <a:rPr lang="en-US" dirty="0" err="1"/>
              <a:t>језика</a:t>
            </a:r>
            <a:r>
              <a:rPr lang="en-US" dirty="0"/>
              <a:t> </a:t>
            </a:r>
          </a:p>
          <a:p>
            <a:pPr marL="0" lvl="0" indent="0" fontAlgn="base">
              <a:buNone/>
            </a:pPr>
            <a:r>
              <a:rPr lang="en-US" dirty="0"/>
              <a:t>МА –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математике</a:t>
            </a:r>
            <a:r>
              <a:rPr lang="en-US" dirty="0"/>
              <a:t> </a:t>
            </a:r>
          </a:p>
          <a:p>
            <a:pPr marL="0" lvl="0" indent="0" fontAlgn="base">
              <a:buNone/>
            </a:pPr>
            <a:r>
              <a:rPr lang="en-US" dirty="0"/>
              <a:t>КТ –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комбинованом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 </a:t>
            </a:r>
          </a:p>
          <a:p>
            <a:pPr marL="0" lvl="0" indent="0" fontAlgn="base">
              <a:buNone/>
            </a:pPr>
            <a:endParaRPr lang="en-US" dirty="0"/>
          </a:p>
          <a:p>
            <a:pPr marL="0" lvl="0" indent="0" fontAlgn="base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>
              <a:buNone/>
            </a:pPr>
            <a:endParaRPr lang="sr-Cyrl-RS" dirty="0" smtClean="0"/>
          </a:p>
          <a:p>
            <a:pPr marL="0" lvl="0" indent="0">
              <a:buNone/>
            </a:pP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/>
              <a:t>значи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,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резултат</a:t>
            </a:r>
            <a:r>
              <a:rPr lang="en-US" dirty="0"/>
              <a:t> 17 </a:t>
            </a:r>
            <a:r>
              <a:rPr lang="en-US" dirty="0" err="1"/>
              <a:t>бодова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српског</a:t>
            </a:r>
            <a:r>
              <a:rPr lang="en-US" dirty="0"/>
              <a:t> </a:t>
            </a:r>
            <a:r>
              <a:rPr lang="en-US" dirty="0" err="1"/>
              <a:t>језика</a:t>
            </a:r>
            <a:r>
              <a:rPr lang="en-US" dirty="0"/>
              <a:t> </a:t>
            </a:r>
            <a:r>
              <a:rPr lang="en-US" dirty="0" err="1"/>
              <a:t>остварити</a:t>
            </a:r>
            <a:r>
              <a:rPr lang="en-US" dirty="0"/>
              <a:t> 11,05 </a:t>
            </a:r>
            <a:r>
              <a:rPr lang="en-US" dirty="0" err="1"/>
              <a:t>бодова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. </a:t>
            </a:r>
            <a:r>
              <a:rPr lang="en-US" dirty="0" err="1"/>
              <a:t>Ради</a:t>
            </a:r>
            <a:r>
              <a:rPr lang="en-US" dirty="0"/>
              <a:t> </a:t>
            </a:r>
            <a:r>
              <a:rPr lang="en-US" dirty="0" err="1"/>
              <a:t>прецизног</a:t>
            </a:r>
            <a:r>
              <a:rPr lang="en-US" dirty="0"/>
              <a:t> </a:t>
            </a:r>
            <a:r>
              <a:rPr lang="en-US" dirty="0" err="1"/>
              <a:t>увида</a:t>
            </a:r>
            <a:r>
              <a:rPr lang="en-US" dirty="0"/>
              <a:t> у </a:t>
            </a:r>
            <a:r>
              <a:rPr lang="en-US" dirty="0" err="1"/>
              <a:t>постигнућа</a:t>
            </a:r>
            <a:r>
              <a:rPr lang="en-US" dirty="0"/>
              <a:t> </a:t>
            </a:r>
            <a:r>
              <a:rPr lang="en-US" dirty="0" err="1"/>
              <a:t>током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крају</a:t>
            </a:r>
            <a:r>
              <a:rPr lang="en-US" dirty="0"/>
              <a:t> </a:t>
            </a:r>
            <a:r>
              <a:rPr lang="en-US" dirty="0" err="1"/>
              <a:t>испита</a:t>
            </a:r>
            <a:r>
              <a:rPr lang="en-US" dirty="0"/>
              <a:t>, </a:t>
            </a:r>
            <a:r>
              <a:rPr lang="en-US" dirty="0" err="1"/>
              <a:t>сваки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имати</a:t>
            </a:r>
            <a:r>
              <a:rPr lang="en-US" dirty="0"/>
              <a:t> </a:t>
            </a:r>
            <a:r>
              <a:rPr lang="en-US" dirty="0" err="1"/>
              <a:t>увид</a:t>
            </a:r>
            <a:r>
              <a:rPr lang="en-US" dirty="0"/>
              <a:t> у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податка</a:t>
            </a:r>
            <a:r>
              <a:rPr lang="en-US" dirty="0"/>
              <a:t> –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 и </a:t>
            </a:r>
            <a:r>
              <a:rPr lang="en-US" dirty="0" err="1"/>
              <a:t>број</a:t>
            </a:r>
            <a:r>
              <a:rPr lang="en-US" dirty="0"/>
              <a:t> </a:t>
            </a:r>
            <a:r>
              <a:rPr lang="en-US" dirty="0" err="1"/>
              <a:t>бодова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,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прерачунат</a:t>
            </a:r>
            <a:r>
              <a:rPr lang="en-US" dirty="0"/>
              <a:t>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постигнут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тесту</a:t>
            </a:r>
            <a:r>
              <a:rPr lang="en-US" dirty="0"/>
              <a:t>. </a:t>
            </a:r>
            <a:endParaRPr lang="sr-Cyrl-RS" dirty="0" smtClean="0"/>
          </a:p>
          <a:p>
            <a:pPr marL="0" lvl="0" indent="0">
              <a:buNone/>
            </a:pPr>
            <a:endParaRPr lang="sr-Cyrl-RS" dirty="0"/>
          </a:p>
          <a:p>
            <a:pPr marL="0" lvl="0" indent="0">
              <a:buNone/>
            </a:pPr>
            <a:endParaRPr lang="sr-Cyrl-R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1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5927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Молимо</a:t>
            </a:r>
            <a:r>
              <a:rPr lang="en-US" dirty="0"/>
              <a:t> </a:t>
            </a:r>
            <a:r>
              <a:rPr lang="en-US" dirty="0" err="1"/>
              <a:t>родитеље</a:t>
            </a:r>
            <a:r>
              <a:rPr lang="en-US" dirty="0"/>
              <a:t>, 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друге</a:t>
            </a:r>
            <a:r>
              <a:rPr lang="en-US" dirty="0"/>
              <a:t> </a:t>
            </a:r>
            <a:r>
              <a:rPr lang="en-US" dirty="0" err="1"/>
              <a:t>законске</a:t>
            </a:r>
            <a:r>
              <a:rPr lang="en-US" dirty="0"/>
              <a:t> </a:t>
            </a:r>
            <a:r>
              <a:rPr lang="en-US" dirty="0" err="1"/>
              <a:t>заступнике</a:t>
            </a:r>
            <a:r>
              <a:rPr lang="en-US" dirty="0"/>
              <a:t>, </a:t>
            </a:r>
            <a:r>
              <a:rPr lang="en-US" dirty="0" err="1"/>
              <a:t>да</a:t>
            </a:r>
            <a:r>
              <a:rPr lang="en-US" dirty="0"/>
              <a:t>: </a:t>
            </a:r>
          </a:p>
          <a:p>
            <a:pPr lvl="0" fontAlgn="base"/>
            <a:r>
              <a:rPr lang="en-US" dirty="0" err="1"/>
              <a:t>Воде</a:t>
            </a:r>
            <a:r>
              <a:rPr lang="en-US" dirty="0"/>
              <a:t> </a:t>
            </a:r>
            <a:r>
              <a:rPr lang="en-US" dirty="0" err="1"/>
              <a:t>рачуна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доручкују</a:t>
            </a:r>
            <a:r>
              <a:rPr lang="en-US" dirty="0"/>
              <a:t> и </a:t>
            </a:r>
            <a:r>
              <a:rPr lang="en-US" dirty="0" err="1"/>
              <a:t>попију</a:t>
            </a:r>
            <a:r>
              <a:rPr lang="en-US" dirty="0"/>
              <a:t> </a:t>
            </a:r>
            <a:r>
              <a:rPr lang="en-US" dirty="0" err="1"/>
              <a:t>воду</a:t>
            </a:r>
            <a:r>
              <a:rPr lang="en-US" dirty="0"/>
              <a:t>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почетка</a:t>
            </a:r>
            <a:r>
              <a:rPr lang="en-US" dirty="0"/>
              <a:t> </a:t>
            </a:r>
            <a:r>
              <a:rPr lang="en-US" dirty="0" err="1"/>
              <a:t>завршног</a:t>
            </a:r>
            <a:r>
              <a:rPr lang="en-US" dirty="0"/>
              <a:t> </a:t>
            </a:r>
            <a:r>
              <a:rPr lang="en-US" dirty="0" err="1"/>
              <a:t>испита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Провере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су</a:t>
            </a:r>
            <a:r>
              <a:rPr lang="en-US" dirty="0"/>
              <a:t> </a:t>
            </a:r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понели</a:t>
            </a:r>
            <a:r>
              <a:rPr lang="en-US" dirty="0"/>
              <a:t> </a:t>
            </a:r>
            <a:r>
              <a:rPr lang="en-US" dirty="0" err="1"/>
              <a:t>потребан</a:t>
            </a:r>
            <a:r>
              <a:rPr lang="en-US" dirty="0"/>
              <a:t> </a:t>
            </a:r>
            <a:r>
              <a:rPr lang="en-US" dirty="0" err="1"/>
              <a:t>прибор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рад</a:t>
            </a:r>
            <a:r>
              <a:rPr lang="en-US" dirty="0"/>
              <a:t> и </a:t>
            </a:r>
            <a:r>
              <a:rPr lang="en-US" dirty="0" err="1"/>
              <a:t>ђачку</a:t>
            </a:r>
            <a:r>
              <a:rPr lang="en-US" dirty="0"/>
              <a:t> </a:t>
            </a:r>
            <a:r>
              <a:rPr lang="en-US" dirty="0" err="1"/>
              <a:t>књижицу</a:t>
            </a:r>
            <a:r>
              <a:rPr lang="en-US" dirty="0"/>
              <a:t>. </a:t>
            </a:r>
          </a:p>
          <a:p>
            <a:pPr lvl="0" fontAlgn="base"/>
            <a:r>
              <a:rPr lang="en-US" dirty="0"/>
              <a:t>У </a:t>
            </a:r>
            <a:r>
              <a:rPr lang="en-US" dirty="0" err="1"/>
              <a:t>провери</a:t>
            </a:r>
            <a:r>
              <a:rPr lang="en-US" dirty="0"/>
              <a:t> </a:t>
            </a:r>
            <a:r>
              <a:rPr lang="en-US" dirty="0" err="1"/>
              <a:t>резултата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појединачним</a:t>
            </a:r>
            <a:r>
              <a:rPr lang="en-US" dirty="0"/>
              <a:t> </a:t>
            </a:r>
            <a:r>
              <a:rPr lang="en-US" dirty="0" err="1"/>
              <a:t>тестовима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завршном</a:t>
            </a:r>
            <a:r>
              <a:rPr lang="en-US" dirty="0"/>
              <a:t> </a:t>
            </a:r>
            <a:r>
              <a:rPr lang="en-US" dirty="0" err="1"/>
              <a:t>испиту</a:t>
            </a:r>
            <a:r>
              <a:rPr lang="en-US" dirty="0"/>
              <a:t> </a:t>
            </a:r>
            <a:r>
              <a:rPr lang="en-US" dirty="0" err="1"/>
              <a:t>родитељи</a:t>
            </a:r>
            <a:r>
              <a:rPr lang="en-US" dirty="0"/>
              <a:t>, 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законски</a:t>
            </a:r>
            <a:r>
              <a:rPr lang="en-US" dirty="0"/>
              <a:t> </a:t>
            </a:r>
            <a:r>
              <a:rPr lang="en-US" dirty="0" err="1"/>
              <a:t>заступници</a:t>
            </a:r>
            <a:r>
              <a:rPr lang="en-US" dirty="0"/>
              <a:t> </a:t>
            </a:r>
            <a:r>
              <a:rPr lang="en-US" dirty="0" err="1"/>
              <a:t>ученика</a:t>
            </a:r>
            <a:r>
              <a:rPr lang="en-US" dirty="0"/>
              <a:t> </a:t>
            </a:r>
            <a:r>
              <a:rPr lang="en-US" dirty="0" err="1"/>
              <a:t>треба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имају</a:t>
            </a:r>
            <a:r>
              <a:rPr lang="en-US" dirty="0"/>
              <a:t> </a:t>
            </a:r>
            <a:r>
              <a:rPr lang="en-US" dirty="0" err="1"/>
              <a:t>јасну</a:t>
            </a:r>
            <a:r>
              <a:rPr lang="en-US" dirty="0"/>
              <a:t> и </a:t>
            </a:r>
            <a:r>
              <a:rPr lang="en-US" dirty="0" err="1"/>
              <a:t>прецизну</a:t>
            </a:r>
            <a:r>
              <a:rPr lang="en-US" dirty="0"/>
              <a:t> </a:t>
            </a:r>
            <a:r>
              <a:rPr lang="en-US" dirty="0" err="1"/>
              <a:t>информацију</a:t>
            </a:r>
            <a:r>
              <a:rPr lang="en-US" dirty="0"/>
              <a:t> о </a:t>
            </a:r>
            <a:r>
              <a:rPr lang="en-US" dirty="0" err="1"/>
              <a:t>начину</a:t>
            </a:r>
            <a:r>
              <a:rPr lang="en-US" dirty="0"/>
              <a:t> </a:t>
            </a:r>
            <a:r>
              <a:rPr lang="en-US" dirty="0" err="1"/>
              <a:t>приказивања</a:t>
            </a:r>
            <a:r>
              <a:rPr lang="en-US" dirty="0"/>
              <a:t> </a:t>
            </a:r>
            <a:r>
              <a:rPr lang="en-US" dirty="0" err="1"/>
              <a:t>резултата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тестовима</a:t>
            </a:r>
            <a:r>
              <a:rPr lang="en-US" dirty="0"/>
              <a:t> и </a:t>
            </a:r>
            <a:r>
              <a:rPr lang="en-US" dirty="0" err="1"/>
              <a:t>начину</a:t>
            </a:r>
            <a:r>
              <a:rPr lang="en-US" dirty="0"/>
              <a:t> </a:t>
            </a:r>
            <a:r>
              <a:rPr lang="en-US" dirty="0" err="1"/>
              <a:t>бодовања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833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УПУТСТВО ЗА УЧЕНИКЕ И РОДИТЕЉЕ, ОДНОСНО ДРУГЕ ЗАКОНСКЕ ЗАСТУПНИКЕ </a:t>
            </a:r>
          </a:p>
          <a:p>
            <a:r>
              <a:rPr lang="en-US" b="1" dirty="0">
                <a:solidFill>
                  <a:schemeClr val="tx2"/>
                </a:solidFill>
              </a:rPr>
              <a:t>УЧЕНИКА </a:t>
            </a:r>
            <a:endParaRPr lang="en-US" dirty="0">
              <a:solidFill>
                <a:schemeClr val="tx2"/>
              </a:solidFill>
            </a:endParaRPr>
          </a:p>
          <a:p>
            <a:pPr lvl="0" fontAlgn="base"/>
            <a:r>
              <a:rPr lang="en-US" dirty="0" err="1" smtClean="0"/>
              <a:t>Завршни</a:t>
            </a:r>
            <a:r>
              <a:rPr lang="en-US" dirty="0" smtClean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полажу</a:t>
            </a:r>
            <a:r>
              <a:rPr lang="en-US" dirty="0"/>
              <a:t> </a:t>
            </a:r>
            <a:r>
              <a:rPr lang="en-US" dirty="0" err="1"/>
              <a:t>сви</a:t>
            </a:r>
            <a:r>
              <a:rPr lang="en-US" dirty="0"/>
              <a:t> </a:t>
            </a:r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осмог</a:t>
            </a:r>
            <a:r>
              <a:rPr lang="en-US" dirty="0"/>
              <a:t> </a:t>
            </a:r>
            <a:r>
              <a:rPr lang="en-US" dirty="0" err="1"/>
              <a:t>разреда</a:t>
            </a:r>
            <a:r>
              <a:rPr lang="en-US" dirty="0"/>
              <a:t>, </a:t>
            </a:r>
            <a:r>
              <a:rPr lang="en-US" dirty="0" err="1"/>
              <a:t>као</a:t>
            </a:r>
            <a:r>
              <a:rPr lang="en-US" dirty="0"/>
              <a:t> и </a:t>
            </a:r>
            <a:r>
              <a:rPr lang="en-US" dirty="0" err="1"/>
              <a:t>одрасли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 </a:t>
            </a:r>
            <a:r>
              <a:rPr lang="en-US" dirty="0" err="1"/>
              <a:t>стичу</a:t>
            </a:r>
            <a:r>
              <a:rPr lang="en-US" dirty="0"/>
              <a:t> </a:t>
            </a:r>
            <a:r>
              <a:rPr lang="en-US" dirty="0" err="1"/>
              <a:t>основно</a:t>
            </a:r>
            <a:r>
              <a:rPr lang="en-US" dirty="0"/>
              <a:t> </a:t>
            </a:r>
            <a:r>
              <a:rPr lang="en-US" dirty="0" err="1"/>
              <a:t>образовање</a:t>
            </a:r>
            <a:r>
              <a:rPr lang="en-US" dirty="0"/>
              <a:t> у </a:t>
            </a:r>
            <a:r>
              <a:rPr lang="en-US" dirty="0" err="1"/>
              <a:t>складу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законом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уређује</a:t>
            </a:r>
            <a:r>
              <a:rPr lang="en-US" dirty="0"/>
              <a:t> </a:t>
            </a:r>
            <a:r>
              <a:rPr lang="en-US" dirty="0" err="1"/>
              <a:t>образовање</a:t>
            </a:r>
            <a:r>
              <a:rPr lang="en-US" dirty="0"/>
              <a:t> </a:t>
            </a:r>
            <a:r>
              <a:rPr lang="en-US" dirty="0" err="1"/>
              <a:t>одраслих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Завршни</a:t>
            </a:r>
            <a:r>
              <a:rPr lang="en-US" dirty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полаже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 – </a:t>
            </a:r>
            <a:r>
              <a:rPr lang="en-US" dirty="0" err="1"/>
              <a:t>првог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полаже</a:t>
            </a:r>
            <a:r>
              <a:rPr lang="en-US" dirty="0"/>
              <a:t> </a:t>
            </a:r>
            <a:r>
              <a:rPr lang="en-US" dirty="0" err="1"/>
              <a:t>српски</a:t>
            </a:r>
            <a:r>
              <a:rPr lang="en-US" dirty="0"/>
              <a:t>, 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матерњи</a:t>
            </a:r>
            <a:r>
              <a:rPr lang="en-US" dirty="0"/>
              <a:t> </a:t>
            </a:r>
            <a:r>
              <a:rPr lang="en-US" dirty="0" err="1"/>
              <a:t>језик</a:t>
            </a:r>
            <a:r>
              <a:rPr lang="en-US" dirty="0"/>
              <a:t>, </a:t>
            </a:r>
            <a:r>
              <a:rPr lang="en-US" dirty="0" err="1"/>
              <a:t>другог</a:t>
            </a:r>
            <a:r>
              <a:rPr lang="en-US" dirty="0"/>
              <a:t> </a:t>
            </a:r>
            <a:r>
              <a:rPr lang="en-US" dirty="0" err="1"/>
              <a:t>математикa</a:t>
            </a:r>
            <a:r>
              <a:rPr lang="en-US" dirty="0"/>
              <a:t>, а </a:t>
            </a:r>
            <a:r>
              <a:rPr lang="en-US" dirty="0" err="1"/>
              <a:t>трећег</a:t>
            </a:r>
            <a:r>
              <a:rPr lang="en-US" dirty="0"/>
              <a:t> </a:t>
            </a:r>
            <a:r>
              <a:rPr lang="en-US" dirty="0" err="1"/>
              <a:t>комбиновани</a:t>
            </a:r>
            <a:r>
              <a:rPr lang="en-US" dirty="0"/>
              <a:t> </a:t>
            </a:r>
            <a:r>
              <a:rPr lang="en-US" dirty="0" err="1"/>
              <a:t>тест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имају</a:t>
            </a:r>
            <a:r>
              <a:rPr lang="en-US" dirty="0"/>
              <a:t> </a:t>
            </a:r>
            <a:r>
              <a:rPr lang="en-US" dirty="0" err="1"/>
              <a:t>обавезу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приступања</a:t>
            </a:r>
            <a:r>
              <a:rPr lang="en-US" dirty="0"/>
              <a:t> </a:t>
            </a:r>
            <a:r>
              <a:rPr lang="en-US" dirty="0" err="1"/>
              <a:t>испиту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одељењским</a:t>
            </a:r>
            <a:r>
              <a:rPr lang="en-US" dirty="0"/>
              <a:t> </a:t>
            </a:r>
            <a:r>
              <a:rPr lang="en-US" dirty="0" err="1"/>
              <a:t>старешином</a:t>
            </a:r>
            <a:r>
              <a:rPr lang="en-US" dirty="0"/>
              <a:t> </a:t>
            </a:r>
            <a:r>
              <a:rPr lang="en-US" dirty="0" err="1"/>
              <a:t>благовремено</a:t>
            </a:r>
            <a:r>
              <a:rPr lang="en-US" dirty="0"/>
              <a:t> </a:t>
            </a:r>
            <a:r>
              <a:rPr lang="en-US" dirty="0" err="1"/>
              <a:t>провере</a:t>
            </a:r>
            <a:r>
              <a:rPr lang="en-US" dirty="0"/>
              <a:t> </a:t>
            </a:r>
            <a:r>
              <a:rPr lang="en-US" dirty="0" err="1"/>
              <a:t>тачност</a:t>
            </a:r>
            <a:r>
              <a:rPr lang="en-US" dirty="0"/>
              <a:t> </a:t>
            </a:r>
            <a:r>
              <a:rPr lang="en-US" dirty="0" err="1"/>
              <a:t>својих</a:t>
            </a:r>
            <a:r>
              <a:rPr lang="en-US" dirty="0"/>
              <a:t> </a:t>
            </a:r>
            <a:r>
              <a:rPr lang="en-US" dirty="0" err="1"/>
              <a:t>личних</a:t>
            </a:r>
            <a:r>
              <a:rPr lang="en-US" dirty="0"/>
              <a:t> </a:t>
            </a:r>
            <a:r>
              <a:rPr lang="en-US" dirty="0" err="1"/>
              <a:t>података</a:t>
            </a:r>
            <a:r>
              <a:rPr lang="en-US" dirty="0"/>
              <a:t> и </a:t>
            </a:r>
            <a:r>
              <a:rPr lang="en-US" dirty="0" err="1"/>
              <a:t>података</a:t>
            </a:r>
            <a:r>
              <a:rPr lang="en-US" dirty="0"/>
              <a:t> о </a:t>
            </a:r>
            <a:r>
              <a:rPr lang="en-US" dirty="0" err="1"/>
              <a:t>успеху</a:t>
            </a:r>
            <a:r>
              <a:rPr lang="en-US" dirty="0"/>
              <a:t> </a:t>
            </a:r>
            <a:r>
              <a:rPr lang="en-US" dirty="0" err="1"/>
              <a:t>током</a:t>
            </a:r>
            <a:r>
              <a:rPr lang="en-US" dirty="0"/>
              <a:t> </a:t>
            </a:r>
            <a:r>
              <a:rPr lang="en-US" dirty="0" err="1"/>
              <a:t>школовања</a:t>
            </a:r>
            <a:r>
              <a:rPr lang="en-US" dirty="0"/>
              <a:t> у </a:t>
            </a:r>
            <a:r>
              <a:rPr lang="en-US" dirty="0" err="1"/>
              <a:t>бази</a:t>
            </a:r>
            <a:r>
              <a:rPr lang="en-US" dirty="0"/>
              <a:t> </a:t>
            </a:r>
            <a:r>
              <a:rPr lang="en-US" dirty="0" err="1"/>
              <a:t>података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 fontAlgn="base"/>
            <a:r>
              <a:rPr lang="en-US" sz="4400" b="1" dirty="0" err="1">
                <a:solidFill>
                  <a:schemeClr val="tx1"/>
                </a:solidFill>
              </a:rPr>
              <a:t>Ученици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долазе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школу</a:t>
            </a:r>
            <a:r>
              <a:rPr lang="en-US" sz="4400" b="1" dirty="0">
                <a:solidFill>
                  <a:schemeClr val="tx1"/>
                </a:solidFill>
              </a:rPr>
              <a:t> 01.06.2020. </a:t>
            </a:r>
            <a:r>
              <a:rPr lang="en-US" sz="4400" b="1" dirty="0" err="1">
                <a:solidFill>
                  <a:schemeClr val="tx1"/>
                </a:solidFill>
              </a:rPr>
              <a:t>године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састанак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одељењским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старешином</a:t>
            </a:r>
            <a:r>
              <a:rPr lang="en-US" sz="4400" b="1" dirty="0">
                <a:solidFill>
                  <a:schemeClr val="tx1"/>
                </a:solidFill>
              </a:rPr>
              <a:t>, а </a:t>
            </a:r>
            <a:r>
              <a:rPr lang="en-US" sz="4400" b="1" dirty="0" err="1">
                <a:solidFill>
                  <a:schemeClr val="tx1"/>
                </a:solidFill>
              </a:rPr>
              <a:t>време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доласка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школу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утврђено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је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распоредом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који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добијају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одељењског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старешине</a:t>
            </a:r>
            <a:r>
              <a:rPr lang="en-US" sz="4400" b="1" dirty="0">
                <a:solidFill>
                  <a:schemeClr val="tx1"/>
                </a:solidFill>
              </a:rPr>
              <a:t> (</a:t>
            </a:r>
            <a:r>
              <a:rPr lang="en-US" sz="4400" b="1" dirty="0" err="1">
                <a:solidFill>
                  <a:schemeClr val="tx1"/>
                </a:solidFill>
              </a:rPr>
              <a:t>највише</a:t>
            </a:r>
            <a:r>
              <a:rPr lang="en-US" sz="4400" b="1" dirty="0">
                <a:solidFill>
                  <a:schemeClr val="tx1"/>
                </a:solidFill>
              </a:rPr>
              <a:t> 9 </a:t>
            </a:r>
            <a:r>
              <a:rPr lang="en-US" sz="4400" b="1" dirty="0" err="1">
                <a:solidFill>
                  <a:schemeClr val="tx1"/>
                </a:solidFill>
              </a:rPr>
              <a:t>ученика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групи</a:t>
            </a:r>
            <a:r>
              <a:rPr lang="en-US" sz="4400" b="1" dirty="0">
                <a:solidFill>
                  <a:schemeClr val="tx1"/>
                </a:solidFill>
              </a:rPr>
              <a:t>). </a:t>
            </a:r>
          </a:p>
          <a:p>
            <a:pPr lvl="0" fontAlgn="base"/>
            <a:r>
              <a:rPr lang="en-US" sz="4400" b="1" dirty="0" err="1">
                <a:solidFill>
                  <a:schemeClr val="tx1"/>
                </a:solidFill>
              </a:rPr>
              <a:t>Приликом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доласка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школу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доносе</a:t>
            </a:r>
            <a:r>
              <a:rPr lang="en-US" sz="4400" b="1" dirty="0">
                <a:solidFill>
                  <a:schemeClr val="tx1"/>
                </a:solidFill>
              </a:rPr>
              <a:t> и </a:t>
            </a:r>
            <a:r>
              <a:rPr lang="en-US" sz="4400" b="1" dirty="0" err="1">
                <a:solidFill>
                  <a:schemeClr val="tx1"/>
                </a:solidFill>
              </a:rPr>
              <a:t>ђачку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књижицу</a:t>
            </a:r>
            <a:r>
              <a:rPr lang="en-US" sz="4400" b="1" dirty="0">
                <a:solidFill>
                  <a:schemeClr val="tx1"/>
                </a:solidFill>
              </a:rPr>
              <a:t>, </a:t>
            </a:r>
            <a:r>
              <a:rPr lang="en-US" sz="4400" b="1" dirty="0" err="1">
                <a:solidFill>
                  <a:schemeClr val="tx1"/>
                </a:solidFill>
              </a:rPr>
              <a:t>ради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провере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стране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одељењског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старешине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ли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сви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ученици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залепили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фотографије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одговарајуће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место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ђачке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књижице</a:t>
            </a:r>
            <a:r>
              <a:rPr lang="en-US" sz="44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4400" b="1" dirty="0" err="1">
                <a:solidFill>
                  <a:schemeClr val="tx1"/>
                </a:solidFill>
              </a:rPr>
              <a:t>Одељењски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старешина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дели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идентификационе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налепнице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идентификационим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бројем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ученика</a:t>
            </a:r>
            <a:r>
              <a:rPr lang="en-US" sz="4400" b="1" dirty="0">
                <a:solidFill>
                  <a:schemeClr val="tx1"/>
                </a:solidFill>
              </a:rPr>
              <a:t> и </a:t>
            </a:r>
            <a:r>
              <a:rPr lang="en-US" sz="4400" b="1" dirty="0" err="1">
                <a:solidFill>
                  <a:schemeClr val="tx1"/>
                </a:solidFill>
              </a:rPr>
              <a:t>одговарајућим</a:t>
            </a:r>
            <a:r>
              <a:rPr lang="en-US" sz="4400" b="1" dirty="0">
                <a:solidFill>
                  <a:schemeClr val="tx1"/>
                </a:solidFill>
              </a:rPr>
              <a:t> QR </a:t>
            </a:r>
            <a:r>
              <a:rPr lang="en-US" sz="4400" b="1" dirty="0" err="1">
                <a:solidFill>
                  <a:schemeClr val="tx1"/>
                </a:solidFill>
              </a:rPr>
              <a:t>кодом</a:t>
            </a:r>
            <a:r>
              <a:rPr lang="en-US" sz="4400" b="1" dirty="0">
                <a:solidFill>
                  <a:schemeClr val="tx1"/>
                </a:solidFill>
              </a:rPr>
              <a:t>: </a:t>
            </a:r>
            <a:r>
              <a:rPr lang="en-US" sz="4400" b="1" dirty="0" err="1">
                <a:solidFill>
                  <a:schemeClr val="tx1"/>
                </a:solidFill>
              </a:rPr>
              <a:t>образац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налепницама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састоји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из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два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дела</a:t>
            </a:r>
            <a:r>
              <a:rPr lang="en-US" sz="4400" b="1" dirty="0">
                <a:solidFill>
                  <a:schemeClr val="tx1"/>
                </a:solidFill>
              </a:rPr>
              <a:t> - </a:t>
            </a:r>
            <a:r>
              <a:rPr lang="en-US" sz="4400" b="1" dirty="0" err="1">
                <a:solidFill>
                  <a:schemeClr val="tx1"/>
                </a:solidFill>
              </a:rPr>
              <a:t>Примерак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за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ученика</a:t>
            </a:r>
            <a:r>
              <a:rPr lang="en-US" sz="4400" b="1" dirty="0">
                <a:solidFill>
                  <a:schemeClr val="tx1"/>
                </a:solidFill>
              </a:rPr>
              <a:t> и </a:t>
            </a:r>
            <a:r>
              <a:rPr lang="en-US" sz="4400" b="1" dirty="0" err="1">
                <a:solidFill>
                  <a:schemeClr val="tx1"/>
                </a:solidFill>
              </a:rPr>
              <a:t>Примерак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за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школу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оба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дела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осим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рубрика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подацима</a:t>
            </a:r>
            <a:r>
              <a:rPr lang="en-US" sz="4400" b="1" dirty="0">
                <a:solidFill>
                  <a:schemeClr val="tx1"/>
                </a:solidFill>
              </a:rPr>
              <a:t> о </a:t>
            </a:r>
            <a:r>
              <a:rPr lang="en-US" sz="4400" b="1" dirty="0" err="1">
                <a:solidFill>
                  <a:schemeClr val="tx1"/>
                </a:solidFill>
              </a:rPr>
              <a:t>ученику</a:t>
            </a:r>
            <a:r>
              <a:rPr lang="en-US" sz="4400" b="1" dirty="0">
                <a:solidFill>
                  <a:schemeClr val="tx1"/>
                </a:solidFill>
              </a:rPr>
              <a:t> и </a:t>
            </a:r>
            <a:r>
              <a:rPr lang="en-US" sz="4400" b="1" dirty="0" err="1">
                <a:solidFill>
                  <a:schemeClr val="tx1"/>
                </a:solidFill>
              </a:rPr>
              <a:t>школи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налази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по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пет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налепница</a:t>
            </a:r>
            <a:r>
              <a:rPr lang="en-US" sz="4400" b="1" dirty="0">
                <a:solidFill>
                  <a:schemeClr val="tx1"/>
                </a:solidFill>
              </a:rPr>
              <a:t>.  </a:t>
            </a:r>
          </a:p>
          <a:p>
            <a:pPr lvl="0" fontAlgn="base"/>
            <a:r>
              <a:rPr lang="en-US" sz="4400" b="1" dirty="0" err="1">
                <a:solidFill>
                  <a:schemeClr val="tx1"/>
                </a:solidFill>
              </a:rPr>
              <a:t>Jедну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налепницу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дела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Примерак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за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ученика</a:t>
            </a:r>
            <a:r>
              <a:rPr lang="en-US" sz="4400" b="1" dirty="0">
                <a:solidFill>
                  <a:schemeClr val="tx1"/>
                </a:solidFill>
              </a:rPr>
              <a:t>, </a:t>
            </a:r>
            <a:r>
              <a:rPr lang="en-US" sz="4400" b="1" dirty="0" err="1">
                <a:solidFill>
                  <a:schemeClr val="tx1"/>
                </a:solidFill>
              </a:rPr>
              <a:t>ученици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лепе</a:t>
            </a:r>
            <a:r>
              <a:rPr lang="en-US" sz="4400" b="1" dirty="0">
                <a:solidFill>
                  <a:schemeClr val="tx1"/>
                </a:solidFill>
              </a:rPr>
              <a:t> у </a:t>
            </a:r>
            <a:r>
              <a:rPr lang="en-US" sz="4400" b="1" dirty="0" err="1">
                <a:solidFill>
                  <a:schemeClr val="tx1"/>
                </a:solidFill>
              </a:rPr>
              <a:t>књижицу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на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страни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где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је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фотографијa</a:t>
            </a:r>
            <a:r>
              <a:rPr lang="en-US" sz="4400" b="1" dirty="0">
                <a:solidFill>
                  <a:schemeClr val="tx1"/>
                </a:solidFill>
              </a:rPr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>
                <a:solidFill>
                  <a:schemeClr val="tx2"/>
                </a:solidFill>
              </a:rPr>
              <a:t>Пробни завршни испит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77200" cy="57149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Одељењски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старешина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ученицима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дели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тестове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пробни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завршни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испит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b="1" dirty="0" err="1">
                <a:solidFill>
                  <a:schemeClr val="tx1"/>
                </a:solidFill>
              </a:rPr>
              <a:t>предмет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српски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матерњи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језик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комбиновани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</a:t>
            </a:r>
            <a:r>
              <a:rPr lang="en-US" b="1" dirty="0">
                <a:solidFill>
                  <a:schemeClr val="tx1"/>
                </a:solidFill>
              </a:rPr>
              <a:t>; </a:t>
            </a:r>
          </a:p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Тестови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почетној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завршној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страни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имају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идентификациони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образац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омотница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која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има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два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дела</a:t>
            </a:r>
            <a:r>
              <a:rPr lang="en-US" b="1" dirty="0">
                <a:solidFill>
                  <a:schemeClr val="tx1"/>
                </a:solidFill>
              </a:rPr>
              <a:t>): </a:t>
            </a:r>
            <a:r>
              <a:rPr lang="en-US" b="1" dirty="0" err="1">
                <a:solidFill>
                  <a:schemeClr val="tx1"/>
                </a:solidFill>
              </a:rPr>
              <a:t>Примерак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ученика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Примерак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школу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оба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дела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оба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ученик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уписује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потребне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податке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примерак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сваки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предмет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српски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матерњи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језик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комбиновани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тест</a:t>
            </a:r>
            <a:r>
              <a:rPr lang="en-US" b="1" dirty="0">
                <a:solidFill>
                  <a:schemeClr val="tx1"/>
                </a:solidFill>
              </a:rPr>
              <a:t>) у </a:t>
            </a:r>
            <a:r>
              <a:rPr lang="en-US" b="1" dirty="0" err="1">
                <a:solidFill>
                  <a:schemeClr val="tx1"/>
                </a:solidFill>
              </a:rPr>
              <a:t>предвиђени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простор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шифру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идентификационом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обрасцу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омотници</a:t>
            </a:r>
            <a:r>
              <a:rPr lang="en-US" b="1" dirty="0">
                <a:solidFill>
                  <a:schemeClr val="tx1"/>
                </a:solidFill>
              </a:rPr>
              <a:t>), </a:t>
            </a:r>
            <a:r>
              <a:rPr lang="en-US" b="1" dirty="0" err="1">
                <a:solidFill>
                  <a:schemeClr val="tx1"/>
                </a:solidFill>
              </a:rPr>
              <a:t>ученик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лепи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налепницу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из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идентификационе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налепнице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из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дела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Примерак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школу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Идентификационе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налепнице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престало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четири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налепнице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из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Примерка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ученике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три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из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Примерка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за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школу</a:t>
            </a:r>
            <a:r>
              <a:rPr lang="en-US" b="1" dirty="0">
                <a:solidFill>
                  <a:schemeClr val="tx1"/>
                </a:solidFill>
              </a:rPr>
              <a:t>), </a:t>
            </a:r>
            <a:r>
              <a:rPr lang="en-US" b="1" dirty="0" err="1">
                <a:solidFill>
                  <a:schemeClr val="tx1"/>
                </a:solidFill>
              </a:rPr>
              <a:t>ученик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одлаже</a:t>
            </a:r>
            <a:r>
              <a:rPr lang="en-US" b="1" dirty="0">
                <a:solidFill>
                  <a:schemeClr val="tx1"/>
                </a:solidFill>
              </a:rPr>
              <a:t> у </a:t>
            </a:r>
            <a:r>
              <a:rPr lang="en-US" b="1" dirty="0" err="1">
                <a:solidFill>
                  <a:schemeClr val="tx1"/>
                </a:solidFill>
              </a:rPr>
              <a:t>своју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књижицу</a:t>
            </a:r>
            <a:r>
              <a:rPr lang="en-US" b="1" dirty="0">
                <a:solidFill>
                  <a:schemeClr val="tx1"/>
                </a:solidFill>
              </a:rPr>
              <a:t> и </a:t>
            </a:r>
            <a:r>
              <a:rPr lang="en-US" b="1" dirty="0" err="1">
                <a:solidFill>
                  <a:schemeClr val="tx1"/>
                </a:solidFill>
              </a:rPr>
              <a:t>књижицу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даје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одељењском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старешини</a:t>
            </a:r>
            <a:r>
              <a:rPr lang="en-US" b="1" dirty="0">
                <a:solidFill>
                  <a:schemeClr val="tx1"/>
                </a:solidFill>
              </a:rPr>
              <a:t>; </a:t>
            </a:r>
          </a:p>
          <a:p>
            <a:pPr lvl="0" fontAlgn="base"/>
            <a:r>
              <a:rPr lang="en-US" b="1" dirty="0" err="1">
                <a:solidFill>
                  <a:schemeClr val="tx1"/>
                </a:solidFill>
              </a:rPr>
              <a:t>Књижице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остају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код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одељењског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старешине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Одељењски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старешина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приликом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прозивања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 02.06.2020. </a:t>
            </a:r>
            <a:r>
              <a:rPr lang="en-US" dirty="0" err="1">
                <a:solidFill>
                  <a:schemeClr val="tx1"/>
                </a:solidFill>
              </a:rPr>
              <a:t>године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књижицу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део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идентификоционе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налепнице</a:t>
            </a:r>
            <a:r>
              <a:rPr lang="en-US" dirty="0">
                <a:solidFill>
                  <a:schemeClr val="tx1"/>
                </a:solidFill>
              </a:rPr>
              <a:t> –</a:t>
            </a:r>
            <a:r>
              <a:rPr lang="en-US" dirty="0" err="1">
                <a:solidFill>
                  <a:schemeClr val="tx1"/>
                </a:solidFill>
              </a:rPr>
              <a:t>Примерак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српског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матерњег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језика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комбиновани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носи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кући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где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самостално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решава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задатке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доноси</a:t>
            </a:r>
            <a:r>
              <a:rPr lang="en-US" dirty="0">
                <a:solidFill>
                  <a:schemeClr val="tx1"/>
                </a:solidFill>
              </a:rPr>
              <a:t> 02.06.2020. </a:t>
            </a:r>
            <a:r>
              <a:rPr lang="en-US" dirty="0" err="1">
                <a:solidFill>
                  <a:schemeClr val="tx1"/>
                </a:solidFill>
              </a:rPr>
              <a:t>године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приликом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доласка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полагање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пробног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математике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Тестове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предају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одељењском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старешини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уласку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учионице</a:t>
            </a:r>
            <a:r>
              <a:rPr lang="en-US" dirty="0">
                <a:solidFill>
                  <a:schemeClr val="tx1"/>
                </a:solidFill>
              </a:rPr>
              <a:t>, а </a:t>
            </a:r>
            <a:r>
              <a:rPr lang="en-US" dirty="0" err="1">
                <a:solidFill>
                  <a:schemeClr val="tx1"/>
                </a:solidFill>
              </a:rPr>
              <a:t>пре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почетка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пробног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математике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r>
              <a:rPr lang="en-US" dirty="0" err="1">
                <a:solidFill>
                  <a:schemeClr val="tx1"/>
                </a:solidFill>
              </a:rPr>
              <a:t>Напомена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Одељењски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старешина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узима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оба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, а </a:t>
            </a:r>
            <a:r>
              <a:rPr lang="en-US" dirty="0" err="1">
                <a:solidFill>
                  <a:schemeClr val="tx1"/>
                </a:solidFill>
              </a:rPr>
              <a:t>део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омотнице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Примерак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завршетку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пробног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математике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Пробни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испит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математике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полажу</a:t>
            </a:r>
            <a:r>
              <a:rPr lang="en-US" dirty="0">
                <a:solidFill>
                  <a:schemeClr val="tx1"/>
                </a:solidFill>
              </a:rPr>
              <a:t> у 8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односно</a:t>
            </a:r>
            <a:r>
              <a:rPr lang="en-US" dirty="0">
                <a:solidFill>
                  <a:schemeClr val="tx1"/>
                </a:solidFill>
              </a:rPr>
              <a:t> у 11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 (у </a:t>
            </a:r>
            <a:r>
              <a:rPr lang="en-US" dirty="0" err="1">
                <a:solidFill>
                  <a:schemeClr val="tx1"/>
                </a:solidFill>
              </a:rPr>
              <a:t>зависности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величине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школе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броја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одељења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осмог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разреда</a:t>
            </a:r>
            <a:r>
              <a:rPr lang="en-US" dirty="0">
                <a:solidFill>
                  <a:schemeClr val="tx1"/>
                </a:solidFill>
              </a:rPr>
              <a:t>); </a:t>
            </a:r>
          </a:p>
          <a:p>
            <a:pPr lvl="0" fontAlgn="base"/>
            <a:r>
              <a:rPr lang="en-US" dirty="0">
                <a:solidFill>
                  <a:schemeClr val="tx1"/>
                </a:solidFill>
              </a:rPr>
              <a:t>У </a:t>
            </a:r>
            <a:r>
              <a:rPr lang="en-US" dirty="0" err="1">
                <a:solidFill>
                  <a:schemeClr val="tx1"/>
                </a:solidFill>
              </a:rPr>
              <a:t>складу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тим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долазе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школу</a:t>
            </a:r>
            <a:r>
              <a:rPr lang="en-US" dirty="0">
                <a:solidFill>
                  <a:schemeClr val="tx1"/>
                </a:solidFill>
              </a:rPr>
              <a:t> у  7.15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односно</a:t>
            </a:r>
            <a:r>
              <a:rPr lang="en-US" dirty="0">
                <a:solidFill>
                  <a:schemeClr val="tx1"/>
                </a:solidFill>
              </a:rPr>
              <a:t> у 10.15 </a:t>
            </a:r>
            <a:r>
              <a:rPr lang="en-US" dirty="0" err="1">
                <a:solidFill>
                  <a:schemeClr val="tx1"/>
                </a:solidFill>
              </a:rPr>
              <a:t>часова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Приликом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прозивања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 02.06.2020. </a:t>
            </a:r>
            <a:r>
              <a:rPr lang="en-US" dirty="0" err="1">
                <a:solidFill>
                  <a:schemeClr val="tx1"/>
                </a:solidFill>
              </a:rPr>
              <a:t>године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пре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уласка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зграду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школе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ученици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су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реду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месту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обележено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њихов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разред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На</a:t>
            </a:r>
            <a:r>
              <a:rPr lang="en-US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 err="1">
                <a:solidFill>
                  <a:schemeClr val="tx1"/>
                </a:solidFill>
              </a:rPr>
              <a:t>пробни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завршни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испит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из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математике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ученици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доносе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потребан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прибор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за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рад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цртање</a:t>
            </a:r>
            <a:r>
              <a:rPr lang="en-US" sz="2000" b="1" dirty="0">
                <a:solidFill>
                  <a:schemeClr val="tx1"/>
                </a:solidFill>
              </a:rPr>
              <a:t> (</a:t>
            </a:r>
            <a:r>
              <a:rPr lang="en-US" sz="2000" b="1" dirty="0" err="1">
                <a:solidFill>
                  <a:schemeClr val="tx1"/>
                </a:solidFill>
              </a:rPr>
              <a:t>троугао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лењир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шестар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дрвене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оловке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плаву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хемијску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оловку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гумицу</a:t>
            </a:r>
            <a:r>
              <a:rPr lang="en-US" sz="2000" b="1" dirty="0">
                <a:solidFill>
                  <a:schemeClr val="tx1"/>
                </a:solidFill>
              </a:rPr>
              <a:t>). </a:t>
            </a:r>
            <a:r>
              <a:rPr lang="en-US" sz="2000" b="1" dirty="0" err="1">
                <a:solidFill>
                  <a:schemeClr val="tx1"/>
                </a:solidFill>
              </a:rPr>
              <a:t>Школа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ће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за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сваког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ученика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обезбедити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две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плаве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хемијске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оловке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По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потреби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доносе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флашицу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воде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или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други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освежавајући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напитак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Ученик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пробни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завршни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испит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полаже</a:t>
            </a:r>
            <a:r>
              <a:rPr lang="en-US" sz="2000" b="1" dirty="0">
                <a:solidFill>
                  <a:schemeClr val="tx1"/>
                </a:solidFill>
              </a:rPr>
              <a:t> у </a:t>
            </a:r>
            <a:r>
              <a:rPr lang="en-US" sz="2000" b="1" dirty="0" err="1">
                <a:solidFill>
                  <a:schemeClr val="tx1"/>
                </a:solidFill>
              </a:rPr>
              <a:t>учионици</a:t>
            </a:r>
            <a:r>
              <a:rPr lang="en-US" sz="2000" b="1" dirty="0">
                <a:solidFill>
                  <a:schemeClr val="tx1"/>
                </a:solidFill>
              </a:rPr>
              <a:t> у </a:t>
            </a:r>
            <a:r>
              <a:rPr lang="en-US" sz="2000" b="1" dirty="0" err="1">
                <a:solidFill>
                  <a:schemeClr val="tx1"/>
                </a:solidFill>
              </a:rPr>
              <a:t>складу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са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Јединственим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списком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ученика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Дежурни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наставник</a:t>
            </a:r>
            <a:r>
              <a:rPr lang="en-US" sz="2000" b="1" dirty="0">
                <a:solidFill>
                  <a:schemeClr val="tx1"/>
                </a:solidFill>
              </a:rPr>
              <a:t> у </a:t>
            </a:r>
            <a:r>
              <a:rPr lang="en-US" sz="2000" b="1" dirty="0" err="1">
                <a:solidFill>
                  <a:schemeClr val="tx1"/>
                </a:solidFill>
              </a:rPr>
              <a:t>учионици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дели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тестове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даје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инструкције</a:t>
            </a:r>
            <a:r>
              <a:rPr lang="en-US" sz="2000" b="1" dirty="0">
                <a:solidFill>
                  <a:schemeClr val="tx1"/>
                </a:solidFill>
              </a:rPr>
              <a:t> о </a:t>
            </a:r>
            <a:r>
              <a:rPr lang="en-US" sz="2000" b="1" dirty="0" err="1">
                <a:solidFill>
                  <a:schemeClr val="tx1"/>
                </a:solidFill>
              </a:rPr>
              <a:t>попуњавању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омотнице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теста</a:t>
            </a:r>
            <a:r>
              <a:rPr lang="en-US" sz="2000" b="1" dirty="0">
                <a:solidFill>
                  <a:schemeClr val="tx1"/>
                </a:solidFill>
              </a:rPr>
              <a:t> – </a:t>
            </a:r>
            <a:r>
              <a:rPr lang="en-US" sz="2000" b="1" dirty="0" err="1">
                <a:solidFill>
                  <a:schemeClr val="tx1"/>
                </a:solidFill>
              </a:rPr>
              <a:t>Идентификационих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образаца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лепљењу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налепница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након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чега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ученици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ученици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попуњавају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Идентификационе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обрасце</a:t>
            </a:r>
            <a:r>
              <a:rPr lang="en-US" sz="2000" b="1" dirty="0">
                <a:solidFill>
                  <a:schemeClr val="tx1"/>
                </a:solidFill>
              </a:rPr>
              <a:t> и </a:t>
            </a:r>
            <a:r>
              <a:rPr lang="en-US" sz="2000" b="1" dirty="0" err="1">
                <a:solidFill>
                  <a:schemeClr val="tx1"/>
                </a:solidFill>
              </a:rPr>
              <a:t>лепе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налепницу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Дежурни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наставник</a:t>
            </a:r>
            <a:r>
              <a:rPr lang="en-US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 err="1">
                <a:solidFill>
                  <a:schemeClr val="tx1"/>
                </a:solidFill>
              </a:rPr>
              <a:t>упознаје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ученике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са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правилима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израде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теста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Ученици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читају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упутство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за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рад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тесту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sz="2000" b="1" dirty="0" err="1">
                <a:solidFill>
                  <a:schemeClr val="tx1"/>
                </a:solidFill>
              </a:rPr>
              <a:t>Рад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на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тесту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је</a:t>
            </a:r>
            <a:r>
              <a:rPr lang="en-US" sz="2000" b="1" dirty="0">
                <a:solidFill>
                  <a:schemeClr val="tx1"/>
                </a:solidFill>
              </a:rPr>
              <a:t> 120 </a:t>
            </a:r>
            <a:r>
              <a:rPr lang="en-US" sz="2000" b="1" dirty="0" err="1">
                <a:solidFill>
                  <a:schemeClr val="tx1"/>
                </a:solidFill>
              </a:rPr>
              <a:t>минута</a:t>
            </a:r>
            <a:r>
              <a:rPr lang="en-US" sz="2000" b="1" dirty="0">
                <a:solidFill>
                  <a:schemeClr val="tx1"/>
                </a:solidFill>
              </a:rPr>
              <a:t>.  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Након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завршетка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рада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предаје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наставнику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наставник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одваја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омотницу</a:t>
            </a:r>
            <a:r>
              <a:rPr lang="en-US" dirty="0">
                <a:solidFill>
                  <a:schemeClr val="tx1"/>
                </a:solidFill>
              </a:rPr>
              <a:t>  - </a:t>
            </a:r>
            <a:r>
              <a:rPr lang="en-US" dirty="0" err="1">
                <a:solidFill>
                  <a:schemeClr val="tx1"/>
                </a:solidFill>
              </a:rPr>
              <a:t>Идентификационе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обрасце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примерак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који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иде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потписује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ученику</a:t>
            </a:r>
            <a:r>
              <a:rPr lang="en-US" dirty="0">
                <a:solidFill>
                  <a:schemeClr val="tx1"/>
                </a:solidFill>
              </a:rPr>
              <a:t>, а </a:t>
            </a:r>
            <a:r>
              <a:rPr lang="en-US" dirty="0" err="1">
                <a:solidFill>
                  <a:schemeClr val="tx1"/>
                </a:solidFill>
              </a:rPr>
              <a:t>потписан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примерак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школу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са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налепницом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задржава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предаје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директору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Ученик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или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родитељ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односно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други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законски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заступник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може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изврши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увид</a:t>
            </a:r>
            <a:r>
              <a:rPr lang="en-US" dirty="0">
                <a:solidFill>
                  <a:schemeClr val="tx1"/>
                </a:solidFill>
              </a:rPr>
              <a:t> у </a:t>
            </a:r>
            <a:r>
              <a:rPr lang="en-US" dirty="0" err="1">
                <a:solidFill>
                  <a:schemeClr val="tx1"/>
                </a:solidFill>
              </a:rPr>
              <a:t>прегледан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пробни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 lvl="0" fontAlgn="base"/>
            <a:r>
              <a:rPr lang="en-US" dirty="0" err="1">
                <a:solidFill>
                  <a:schemeClr val="tx1"/>
                </a:solidFill>
              </a:rPr>
              <a:t>Увид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може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да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оствари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електронским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путем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веб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адреси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http://probni.zios.mpn.gov.rs,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помоћу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корисничког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имена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лозинке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Корисничко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име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Идентификациони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број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Лозинка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јединствена</a:t>
            </a:r>
            <a:r>
              <a:rPr lang="en-US" dirty="0">
                <a:solidFill>
                  <a:schemeClr val="tx1"/>
                </a:solidFill>
              </a:rPr>
              <a:t> и </a:t>
            </a:r>
            <a:r>
              <a:rPr lang="en-US" dirty="0" err="1">
                <a:solidFill>
                  <a:schemeClr val="tx1"/>
                </a:solidFill>
              </a:rPr>
              <a:t>уписана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је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омотници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теста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Примерак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ученика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81534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fontAlgn="base"/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имају</a:t>
            </a:r>
            <a:r>
              <a:rPr lang="en-US" dirty="0"/>
              <a:t> </a:t>
            </a:r>
            <a:r>
              <a:rPr lang="en-US" dirty="0" err="1"/>
              <a:t>обавезу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пре</a:t>
            </a:r>
            <a:r>
              <a:rPr lang="en-US" dirty="0"/>
              <a:t> </a:t>
            </a:r>
            <a:r>
              <a:rPr lang="en-US" dirty="0" err="1"/>
              <a:t>приступања</a:t>
            </a:r>
            <a:r>
              <a:rPr lang="en-US" dirty="0"/>
              <a:t> </a:t>
            </a:r>
            <a:r>
              <a:rPr lang="en-US" dirty="0" err="1"/>
              <a:t>испиту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одељењским</a:t>
            </a:r>
            <a:r>
              <a:rPr lang="en-US" dirty="0"/>
              <a:t> </a:t>
            </a:r>
            <a:r>
              <a:rPr lang="en-US" dirty="0" err="1"/>
              <a:t>старешином</a:t>
            </a:r>
            <a:r>
              <a:rPr lang="en-US" dirty="0"/>
              <a:t> </a:t>
            </a:r>
            <a:r>
              <a:rPr lang="en-US" dirty="0" err="1"/>
              <a:t>благовремено</a:t>
            </a:r>
            <a:r>
              <a:rPr lang="en-US" dirty="0"/>
              <a:t> </a:t>
            </a:r>
            <a:r>
              <a:rPr lang="en-US" dirty="0" err="1"/>
              <a:t>провере</a:t>
            </a:r>
            <a:r>
              <a:rPr lang="en-US" dirty="0"/>
              <a:t> </a:t>
            </a:r>
            <a:r>
              <a:rPr lang="en-US" dirty="0" err="1"/>
              <a:t>тачност</a:t>
            </a:r>
            <a:r>
              <a:rPr lang="en-US" dirty="0"/>
              <a:t> </a:t>
            </a:r>
            <a:r>
              <a:rPr lang="en-US" dirty="0" err="1"/>
              <a:t>својих</a:t>
            </a:r>
            <a:r>
              <a:rPr lang="en-US" dirty="0"/>
              <a:t> </a:t>
            </a:r>
            <a:r>
              <a:rPr lang="en-US" dirty="0" err="1"/>
              <a:t>личних</a:t>
            </a:r>
            <a:r>
              <a:rPr lang="en-US" dirty="0"/>
              <a:t> </a:t>
            </a:r>
            <a:r>
              <a:rPr lang="en-US" dirty="0" err="1"/>
              <a:t>података</a:t>
            </a:r>
            <a:r>
              <a:rPr lang="en-US" dirty="0"/>
              <a:t> и </a:t>
            </a:r>
            <a:r>
              <a:rPr lang="en-US" dirty="0" err="1"/>
              <a:t>података</a:t>
            </a:r>
            <a:r>
              <a:rPr lang="en-US" dirty="0"/>
              <a:t> о </a:t>
            </a:r>
            <a:r>
              <a:rPr lang="en-US" dirty="0" err="1"/>
              <a:t>успеху</a:t>
            </a:r>
            <a:r>
              <a:rPr lang="en-US" dirty="0"/>
              <a:t> </a:t>
            </a:r>
            <a:r>
              <a:rPr lang="en-US" dirty="0" err="1"/>
              <a:t>током</a:t>
            </a:r>
            <a:r>
              <a:rPr lang="en-US" dirty="0"/>
              <a:t> </a:t>
            </a:r>
            <a:r>
              <a:rPr lang="en-US" dirty="0" err="1"/>
              <a:t>школовања</a:t>
            </a:r>
            <a:r>
              <a:rPr lang="en-US" dirty="0"/>
              <a:t> у </a:t>
            </a:r>
            <a:r>
              <a:rPr lang="en-US" dirty="0" err="1"/>
              <a:t>бази</a:t>
            </a:r>
            <a:r>
              <a:rPr lang="en-US" dirty="0"/>
              <a:t> </a:t>
            </a:r>
            <a:r>
              <a:rPr lang="en-US" dirty="0" err="1"/>
              <a:t>података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en-US" dirty="0" err="1"/>
              <a:t>почиње</a:t>
            </a:r>
            <a:r>
              <a:rPr lang="en-US" dirty="0"/>
              <a:t> у 9.00 </a:t>
            </a:r>
            <a:r>
              <a:rPr lang="en-US" dirty="0" err="1"/>
              <a:t>часова</a:t>
            </a:r>
            <a:r>
              <a:rPr lang="en-US" dirty="0"/>
              <a:t> и </a:t>
            </a:r>
            <a:r>
              <a:rPr lang="en-US" dirty="0" err="1"/>
              <a:t>траје</a:t>
            </a:r>
            <a:r>
              <a:rPr lang="en-US" dirty="0"/>
              <a:t> 120 </a:t>
            </a:r>
            <a:r>
              <a:rPr lang="en-US" dirty="0" err="1"/>
              <a:t>минута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су</a:t>
            </a:r>
            <a:r>
              <a:rPr lang="en-US" dirty="0"/>
              <a:t> </a:t>
            </a:r>
            <a:r>
              <a:rPr lang="en-US" dirty="0" err="1"/>
              <a:t>дужни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у </a:t>
            </a:r>
            <a:r>
              <a:rPr lang="en-US" dirty="0" err="1"/>
              <a:t>школу</a:t>
            </a:r>
            <a:r>
              <a:rPr lang="en-US" dirty="0"/>
              <a:t> </a:t>
            </a:r>
            <a:r>
              <a:rPr lang="en-US" dirty="0" err="1"/>
              <a:t>дођу</a:t>
            </a:r>
            <a:r>
              <a:rPr lang="en-US" dirty="0"/>
              <a:t> у 8.15 </a:t>
            </a:r>
            <a:r>
              <a:rPr lang="en-US" dirty="0" err="1"/>
              <a:t>часова</a:t>
            </a:r>
            <a:r>
              <a:rPr lang="en-US" dirty="0"/>
              <a:t> </a:t>
            </a:r>
            <a:r>
              <a:rPr lang="en-US" dirty="0" err="1"/>
              <a:t>сва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en-US" dirty="0" err="1"/>
              <a:t>одржавања</a:t>
            </a:r>
            <a:r>
              <a:rPr lang="en-US" dirty="0"/>
              <a:t> </a:t>
            </a:r>
            <a:r>
              <a:rPr lang="en-US" dirty="0" err="1"/>
              <a:t>испита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Школа</a:t>
            </a:r>
            <a:r>
              <a:rPr lang="en-US" dirty="0"/>
              <a:t> </a:t>
            </a:r>
            <a:r>
              <a:rPr lang="en-US" dirty="0" err="1"/>
              <a:t>обезбеђује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хемијске</a:t>
            </a:r>
            <a:r>
              <a:rPr lang="en-US" dirty="0"/>
              <a:t> </a:t>
            </a:r>
            <a:r>
              <a:rPr lang="en-US" dirty="0" err="1"/>
              <a:t>оловке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сваког</a:t>
            </a:r>
            <a:r>
              <a:rPr lang="en-US" dirty="0"/>
              <a:t> </a:t>
            </a:r>
            <a:r>
              <a:rPr lang="en-US" dirty="0" err="1"/>
              <a:t>ученика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сва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en-US" dirty="0" err="1"/>
              <a:t>ученик</a:t>
            </a:r>
            <a:r>
              <a:rPr lang="en-US" dirty="0"/>
              <a:t> </a:t>
            </a:r>
            <a:r>
              <a:rPr lang="en-US" dirty="0" err="1"/>
              <a:t>треба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понесе</a:t>
            </a:r>
            <a:r>
              <a:rPr lang="en-US" dirty="0"/>
              <a:t> </a:t>
            </a:r>
            <a:r>
              <a:rPr lang="en-US" dirty="0" err="1"/>
              <a:t>ђачку</a:t>
            </a:r>
            <a:r>
              <a:rPr lang="en-US" dirty="0"/>
              <a:t> </a:t>
            </a:r>
            <a:r>
              <a:rPr lang="en-US" dirty="0" err="1"/>
              <a:t>књижицу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овереном</a:t>
            </a:r>
            <a:r>
              <a:rPr lang="en-US" dirty="0"/>
              <a:t> </a:t>
            </a:r>
            <a:r>
              <a:rPr lang="en-US" dirty="0" err="1"/>
              <a:t>фотографијом</a:t>
            </a:r>
            <a:r>
              <a:rPr lang="en-US" dirty="0"/>
              <a:t> и </a:t>
            </a:r>
            <a:r>
              <a:rPr lang="en-US" dirty="0" err="1"/>
              <a:t>налепљеном</a:t>
            </a:r>
            <a:r>
              <a:rPr lang="en-US" dirty="0"/>
              <a:t> </a:t>
            </a:r>
            <a:r>
              <a:rPr lang="en-US" dirty="0" err="1"/>
              <a:t>идентификационом</a:t>
            </a:r>
            <a:r>
              <a:rPr lang="en-US" dirty="0"/>
              <a:t> </a:t>
            </a:r>
            <a:r>
              <a:rPr lang="en-US" dirty="0" err="1"/>
              <a:t>налепницом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српског</a:t>
            </a:r>
            <a:r>
              <a:rPr lang="en-US" dirty="0"/>
              <a:t>, </a:t>
            </a:r>
            <a:r>
              <a:rPr lang="en-US" dirty="0" err="1"/>
              <a:t>односно</a:t>
            </a:r>
            <a:r>
              <a:rPr lang="en-US" dirty="0"/>
              <a:t> </a:t>
            </a:r>
            <a:r>
              <a:rPr lang="en-US" dirty="0" err="1"/>
              <a:t>матерњег</a:t>
            </a:r>
            <a:r>
              <a:rPr lang="en-US" dirty="0"/>
              <a:t> </a:t>
            </a:r>
            <a:r>
              <a:rPr lang="en-US" dirty="0" err="1"/>
              <a:t>језика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коме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полаже</a:t>
            </a:r>
            <a:r>
              <a:rPr lang="en-US" dirty="0"/>
              <a:t> </a:t>
            </a:r>
            <a:r>
              <a:rPr lang="en-US" dirty="0" err="1"/>
              <a:t>комбиновани</a:t>
            </a:r>
            <a:r>
              <a:rPr lang="en-US" dirty="0"/>
              <a:t> </a:t>
            </a:r>
            <a:r>
              <a:rPr lang="en-US" dirty="0" err="1"/>
              <a:t>тест</a:t>
            </a:r>
            <a:r>
              <a:rPr lang="en-US" dirty="0"/>
              <a:t> </a:t>
            </a:r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треба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понесу</a:t>
            </a:r>
            <a:r>
              <a:rPr lang="en-US" dirty="0"/>
              <a:t> и </a:t>
            </a:r>
            <a:r>
              <a:rPr lang="en-US" dirty="0" err="1"/>
              <a:t>графитну</a:t>
            </a:r>
            <a:r>
              <a:rPr lang="en-US" dirty="0"/>
              <a:t> </a:t>
            </a:r>
            <a:r>
              <a:rPr lang="en-US" dirty="0" err="1"/>
              <a:t>оловку</a:t>
            </a:r>
            <a:r>
              <a:rPr lang="en-US" dirty="0"/>
              <a:t>  и </a:t>
            </a:r>
            <a:r>
              <a:rPr lang="en-US" dirty="0" err="1"/>
              <a:t>гумицу</a:t>
            </a:r>
            <a:r>
              <a:rPr lang="en-US" dirty="0"/>
              <a:t>. </a:t>
            </a:r>
          </a:p>
          <a:p>
            <a:pPr lvl="0" fontAlgn="base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испит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математике</a:t>
            </a:r>
            <a:r>
              <a:rPr lang="en-US" dirty="0"/>
              <a:t> </a:t>
            </a:r>
            <a:r>
              <a:rPr lang="en-US" dirty="0" err="1"/>
              <a:t>ученици</a:t>
            </a:r>
            <a:r>
              <a:rPr lang="en-US" dirty="0"/>
              <a:t> </a:t>
            </a:r>
            <a:r>
              <a:rPr lang="en-US" dirty="0" err="1"/>
              <a:t>треба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понесу</a:t>
            </a:r>
            <a:r>
              <a:rPr lang="en-US" dirty="0"/>
              <a:t> </a:t>
            </a:r>
            <a:r>
              <a:rPr lang="en-US" dirty="0" err="1"/>
              <a:t>графитну</a:t>
            </a:r>
            <a:r>
              <a:rPr lang="en-US" dirty="0"/>
              <a:t> </a:t>
            </a:r>
            <a:r>
              <a:rPr lang="en-US" dirty="0" err="1"/>
              <a:t>оловку</a:t>
            </a:r>
            <a:r>
              <a:rPr lang="en-US" dirty="0"/>
              <a:t>, </a:t>
            </a:r>
            <a:r>
              <a:rPr lang="en-US" dirty="0" err="1"/>
              <a:t>гумицу</a:t>
            </a:r>
            <a:r>
              <a:rPr lang="en-US" dirty="0"/>
              <a:t>, </a:t>
            </a:r>
            <a:r>
              <a:rPr lang="en-US" dirty="0" err="1"/>
              <a:t>лењир</a:t>
            </a:r>
            <a:r>
              <a:rPr lang="en-US" dirty="0"/>
              <a:t>, </a:t>
            </a:r>
            <a:r>
              <a:rPr lang="en-US" dirty="0" err="1"/>
              <a:t>тругао</a:t>
            </a:r>
            <a:r>
              <a:rPr lang="en-US" dirty="0"/>
              <a:t> и </a:t>
            </a:r>
            <a:r>
              <a:rPr lang="en-US" dirty="0" err="1"/>
              <a:t>шестар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b="1" dirty="0" smtClean="0"/>
              <a:t/>
            </a:r>
            <a:br>
              <a:rPr lang="sr-Cyrl-RS" b="1" dirty="0" smtClean="0"/>
            </a:br>
            <a:r>
              <a:rPr lang="en-US" b="1" dirty="0" err="1" smtClean="0">
                <a:solidFill>
                  <a:schemeClr val="bg1"/>
                </a:solidFill>
              </a:rPr>
              <a:t>Завршни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испит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63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fontAlgn="base"/>
            <a:r>
              <a:rPr lang="en-US" sz="2800" dirty="0" err="1">
                <a:solidFill>
                  <a:schemeClr val="tx1"/>
                </a:solidFill>
              </a:rPr>
              <a:t>Ученици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распоређују</a:t>
            </a:r>
            <a:r>
              <a:rPr lang="en-US" sz="2800" dirty="0">
                <a:solidFill>
                  <a:schemeClr val="tx1"/>
                </a:solidFill>
              </a:rPr>
              <a:t> у </a:t>
            </a:r>
            <a:r>
              <a:rPr lang="en-US" sz="2800" dirty="0" err="1">
                <a:solidFill>
                  <a:schemeClr val="tx1"/>
                </a:solidFill>
              </a:rPr>
              <a:t>учионице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исти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начин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као</a:t>
            </a:r>
            <a:r>
              <a:rPr lang="en-US" sz="2800" dirty="0">
                <a:solidFill>
                  <a:schemeClr val="tx1"/>
                </a:solidFill>
              </a:rPr>
              <a:t> и </a:t>
            </a:r>
            <a:r>
              <a:rPr lang="en-US" sz="2800" dirty="0" err="1">
                <a:solidFill>
                  <a:schemeClr val="tx1"/>
                </a:solidFill>
              </a:rPr>
              <a:t>приликом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полагања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пробног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завршног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испита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en-US" sz="2800" dirty="0" err="1">
                <a:solidFill>
                  <a:schemeClr val="tx1"/>
                </a:solidFill>
              </a:rPr>
              <a:t>тест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из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математике</a:t>
            </a:r>
            <a:r>
              <a:rPr lang="en-US" sz="2800" dirty="0">
                <a:solidFill>
                  <a:schemeClr val="tx1"/>
                </a:solidFill>
              </a:rPr>
              <a:t> и </a:t>
            </a:r>
            <a:r>
              <a:rPr lang="en-US" sz="2800" dirty="0" err="1">
                <a:solidFill>
                  <a:schemeClr val="tx1"/>
                </a:solidFill>
              </a:rPr>
              <a:t>читава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процедура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поделе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тестова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давања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упутстава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попуњавања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Идентификационих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образаца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лепљења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идентификационих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налепница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рада</a:t>
            </a:r>
            <a:r>
              <a:rPr lang="en-US" sz="2800" dirty="0">
                <a:solidFill>
                  <a:schemeClr val="tx1"/>
                </a:solidFill>
              </a:rPr>
              <a:t> и </a:t>
            </a:r>
            <a:r>
              <a:rPr lang="en-US" sz="2800" dirty="0" err="1">
                <a:solidFill>
                  <a:schemeClr val="tx1"/>
                </a:solidFill>
              </a:rPr>
              <a:t>предаје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тестова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за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сва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три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дана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иста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је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као</a:t>
            </a:r>
            <a:r>
              <a:rPr lang="en-US" sz="2800" dirty="0">
                <a:solidFill>
                  <a:schemeClr val="tx1"/>
                </a:solidFill>
              </a:rPr>
              <a:t> и </a:t>
            </a:r>
            <a:r>
              <a:rPr lang="en-US" sz="2800" dirty="0" err="1">
                <a:solidFill>
                  <a:schemeClr val="tx1"/>
                </a:solidFill>
              </a:rPr>
              <a:t>приликом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полагања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пробног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завршног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испита</a:t>
            </a:r>
            <a:r>
              <a:rPr lang="en-US" sz="2800" dirty="0">
                <a:solidFill>
                  <a:schemeClr val="tx1"/>
                </a:solidFill>
              </a:rPr>
              <a:t> – </a:t>
            </a:r>
            <a:r>
              <a:rPr lang="en-US" sz="2800" dirty="0" err="1">
                <a:solidFill>
                  <a:schemeClr val="tx1"/>
                </a:solidFill>
              </a:rPr>
              <a:t>тест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из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математике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8090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1661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ПРОБНИ И ЗАВРШНИ ИСПИТ 2020.</vt:lpstr>
      <vt:lpstr>PowerPoint Presentation</vt:lpstr>
      <vt:lpstr>Пробни завршни испит</vt:lpstr>
      <vt:lpstr>PowerPoint Presentation</vt:lpstr>
      <vt:lpstr>PowerPoint Presentation</vt:lpstr>
      <vt:lpstr>PowerPoint Presentation</vt:lpstr>
      <vt:lpstr>PowerPoint Presentation</vt:lpstr>
      <vt:lpstr> Завршни испит  </vt:lpstr>
      <vt:lpstr>PowerPoint Presentation</vt:lpstr>
      <vt:lpstr> Опште напомене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ПРОБНИ И ЗАВРШНИ ИСПИТ 2020.</dc:title>
  <dc:creator>PC</dc:creator>
  <cp:lastModifiedBy>PC</cp:lastModifiedBy>
  <cp:revision>6</cp:revision>
  <dcterms:created xsi:type="dcterms:W3CDTF">2020-05-27T15:21:34Z</dcterms:created>
  <dcterms:modified xsi:type="dcterms:W3CDTF">2020-05-27T16:18:41Z</dcterms:modified>
</cp:coreProperties>
</file>